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he Youngest Serif" charset="1" panose="000005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jpeg" Type="http://schemas.openxmlformats.org/officeDocument/2006/relationships/image"/><Relationship Id="rId5" Target="../media/VAGDQEjh3Zk.mp4" Type="http://schemas.openxmlformats.org/officeDocument/2006/relationships/video"/><Relationship Id="rId6" Target="../media/VAGDQEjh3Zk.mp4" Type="http://schemas.microsoft.com/office/2007/relationships/media"/><Relationship Id="rId7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VAGDQU8eAXU.mp4" Type="http://schemas.openxmlformats.org/officeDocument/2006/relationships/video"/><Relationship Id="rId7" Target="../media/VAGDQU8eAXU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852" y="2375922"/>
            <a:ext cx="10539030" cy="1980611"/>
          </a:xfrm>
          <a:custGeom>
            <a:avLst/>
            <a:gdLst/>
            <a:ahLst/>
            <a:cxnLst/>
            <a:rect r="r" b="b" t="t" l="l"/>
            <a:pathLst>
              <a:path h="1980611" w="10539030">
                <a:moveTo>
                  <a:pt x="0" y="0"/>
                </a:moveTo>
                <a:lnTo>
                  <a:pt x="10539030" y="0"/>
                </a:lnTo>
                <a:lnTo>
                  <a:pt x="10539030" y="1980611"/>
                </a:lnTo>
                <a:lnTo>
                  <a:pt x="0" y="198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2821" y="4613708"/>
            <a:ext cx="10230467" cy="5582249"/>
          </a:xfrm>
          <a:custGeom>
            <a:avLst/>
            <a:gdLst/>
            <a:ahLst/>
            <a:cxnLst/>
            <a:rect r="r" b="b" t="t" l="l"/>
            <a:pathLst>
              <a:path h="5582249" w="10230467">
                <a:moveTo>
                  <a:pt x="0" y="0"/>
                </a:moveTo>
                <a:lnTo>
                  <a:pt x="10230468" y="0"/>
                </a:lnTo>
                <a:lnTo>
                  <a:pt x="10230468" y="5582249"/>
                </a:lnTo>
                <a:lnTo>
                  <a:pt x="0" y="5582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53" r="-5435" b="-31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3852" y="762000"/>
            <a:ext cx="11816020" cy="136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629" strike="noStrike" u="none">
                <a:solidFill>
                  <a:srgbClr val="7ED957"/>
                </a:solidFill>
                <a:latin typeface="The Youngest Serif"/>
              </a:rPr>
              <a:t>Extract `P_ID`, `Dev_ID`, `PName`, and`Difficulty_level` of all players at Level 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040" y="2517487"/>
            <a:ext cx="17299868" cy="755688"/>
          </a:xfrm>
          <a:custGeom>
            <a:avLst/>
            <a:gdLst/>
            <a:ahLst/>
            <a:cxnLst/>
            <a:rect r="r" b="b" t="t" l="l"/>
            <a:pathLst>
              <a:path h="755688" w="17299868">
                <a:moveTo>
                  <a:pt x="0" y="0"/>
                </a:moveTo>
                <a:lnTo>
                  <a:pt x="17299868" y="0"/>
                </a:lnTo>
                <a:lnTo>
                  <a:pt x="17299868" y="755688"/>
                </a:lnTo>
                <a:lnTo>
                  <a:pt x="0" y="75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4015" y="3470125"/>
            <a:ext cx="4050762" cy="5536331"/>
          </a:xfrm>
          <a:custGeom>
            <a:avLst/>
            <a:gdLst/>
            <a:ahLst/>
            <a:cxnLst/>
            <a:rect r="r" b="b" t="t" l="l"/>
            <a:pathLst>
              <a:path h="5536331" w="4050762">
                <a:moveTo>
                  <a:pt x="0" y="0"/>
                </a:moveTo>
                <a:lnTo>
                  <a:pt x="4050762" y="0"/>
                </a:lnTo>
                <a:lnTo>
                  <a:pt x="4050762" y="5536331"/>
                </a:lnTo>
                <a:lnTo>
                  <a:pt x="0" y="5536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5" t="-14521" r="-1160" b="-244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56406" y="3461843"/>
            <a:ext cx="3609034" cy="5603516"/>
          </a:xfrm>
          <a:custGeom>
            <a:avLst/>
            <a:gdLst/>
            <a:ahLst/>
            <a:cxnLst/>
            <a:rect r="r" b="b" t="t" l="l"/>
            <a:pathLst>
              <a:path h="5603516" w="3609034">
                <a:moveTo>
                  <a:pt x="0" y="0"/>
                </a:moveTo>
                <a:lnTo>
                  <a:pt x="3609034" y="0"/>
                </a:lnTo>
                <a:lnTo>
                  <a:pt x="3609034" y="5603515"/>
                </a:lnTo>
                <a:lnTo>
                  <a:pt x="0" y="5603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70" t="-1868" r="-1888" b="-38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3352" y="3470125"/>
            <a:ext cx="4241347" cy="5554100"/>
          </a:xfrm>
          <a:custGeom>
            <a:avLst/>
            <a:gdLst/>
            <a:ahLst/>
            <a:cxnLst/>
            <a:rect r="r" b="b" t="t" l="l"/>
            <a:pathLst>
              <a:path h="5554100" w="4241347">
                <a:moveTo>
                  <a:pt x="0" y="0"/>
                </a:moveTo>
                <a:lnTo>
                  <a:pt x="4241347" y="0"/>
                </a:lnTo>
                <a:lnTo>
                  <a:pt x="4241347" y="5554100"/>
                </a:lnTo>
                <a:lnTo>
                  <a:pt x="0" y="5554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55" t="-14937" r="-195" b="-57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3274" y="3470125"/>
            <a:ext cx="3910020" cy="5554100"/>
          </a:xfrm>
          <a:custGeom>
            <a:avLst/>
            <a:gdLst/>
            <a:ahLst/>
            <a:cxnLst/>
            <a:rect r="r" b="b" t="t" l="l"/>
            <a:pathLst>
              <a:path h="5554100" w="3910020">
                <a:moveTo>
                  <a:pt x="0" y="0"/>
                </a:moveTo>
                <a:lnTo>
                  <a:pt x="3910019" y="0"/>
                </a:lnTo>
                <a:lnTo>
                  <a:pt x="3910019" y="5554100"/>
                </a:lnTo>
                <a:lnTo>
                  <a:pt x="0" y="5554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861" r="-1743" b="-286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43274" y="9006456"/>
            <a:ext cx="3906264" cy="1280544"/>
          </a:xfrm>
          <a:custGeom>
            <a:avLst/>
            <a:gdLst/>
            <a:ahLst/>
            <a:cxnLst/>
            <a:rect r="r" b="b" t="t" l="l"/>
            <a:pathLst>
              <a:path h="1280544" w="3906264">
                <a:moveTo>
                  <a:pt x="0" y="0"/>
                </a:moveTo>
                <a:lnTo>
                  <a:pt x="3906264" y="0"/>
                </a:lnTo>
                <a:lnTo>
                  <a:pt x="3906264" y="1280544"/>
                </a:lnTo>
                <a:lnTo>
                  <a:pt x="0" y="1280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39" t="-42476" r="-272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1025" y="76323"/>
            <a:ext cx="17422258" cy="156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3349">
                <a:solidFill>
                  <a:srgbClr val="7ED957"/>
                </a:solidFill>
                <a:latin typeface="The Youngest Serif"/>
              </a:rPr>
              <a:t>For each player and date, determine how many `kill_counts` were played by the player </a:t>
            </a:r>
            <a:r>
              <a:rPr lang="en-US" sz="3349">
                <a:solidFill>
                  <a:srgbClr val="7ED957"/>
                </a:solidFill>
                <a:latin typeface="The Youngest Serif"/>
              </a:rPr>
              <a:t>so far.</a:t>
            </a:r>
          </a:p>
          <a:p>
            <a:pPr algn="just">
              <a:lnSpc>
                <a:spcPts val="4186"/>
              </a:lnSpc>
            </a:pPr>
            <a:r>
              <a:rPr lang="en-US" sz="3349">
                <a:solidFill>
                  <a:srgbClr val="7ED957"/>
                </a:solidFill>
                <a:latin typeface="The Youngest Serif"/>
              </a:rPr>
              <a:t>a) Using window functions</a:t>
            </a:r>
          </a:p>
          <a:p>
            <a:pPr algn="just" marL="0" indent="0" lvl="0">
              <a:lnSpc>
                <a:spcPts val="4186"/>
              </a:lnSpc>
            </a:pPr>
            <a:r>
              <a:rPr lang="en-US" sz="3349">
                <a:solidFill>
                  <a:srgbClr val="7ED957"/>
                </a:solidFill>
                <a:latin typeface="The Youngest Serif"/>
              </a:rPr>
              <a:t>b) Without window functions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025" y="1731456"/>
            <a:ext cx="6732611" cy="59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4073">
                <a:solidFill>
                  <a:srgbClr val="D9B957"/>
                </a:solidFill>
                <a:latin typeface="The Youngest Serif"/>
              </a:rPr>
              <a:t>a) Using window functions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100" y="8280934"/>
            <a:ext cx="2207028" cy="43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63"/>
              </a:lnSpc>
              <a:spcBef>
                <a:spcPct val="0"/>
              </a:spcBef>
            </a:pPr>
            <a:r>
              <a:rPr lang="en-US" sz="292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14" y="1141972"/>
            <a:ext cx="14825662" cy="1396794"/>
          </a:xfrm>
          <a:custGeom>
            <a:avLst/>
            <a:gdLst/>
            <a:ahLst/>
            <a:cxnLst/>
            <a:rect r="r" b="b" t="t" l="l"/>
            <a:pathLst>
              <a:path h="1396794" w="14825662">
                <a:moveTo>
                  <a:pt x="0" y="0"/>
                </a:moveTo>
                <a:lnTo>
                  <a:pt x="14825662" y="0"/>
                </a:lnTo>
                <a:lnTo>
                  <a:pt x="14825662" y="1396794"/>
                </a:lnTo>
                <a:lnTo>
                  <a:pt x="0" y="139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8" r="0" b="-123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9746" y="2632988"/>
            <a:ext cx="4129885" cy="6625312"/>
          </a:xfrm>
          <a:custGeom>
            <a:avLst/>
            <a:gdLst/>
            <a:ahLst/>
            <a:cxnLst/>
            <a:rect r="r" b="b" t="t" l="l"/>
            <a:pathLst>
              <a:path h="6625312" w="4129885">
                <a:moveTo>
                  <a:pt x="0" y="0"/>
                </a:moveTo>
                <a:lnTo>
                  <a:pt x="4129884" y="0"/>
                </a:lnTo>
                <a:lnTo>
                  <a:pt x="4129884" y="6625312"/>
                </a:lnTo>
                <a:lnTo>
                  <a:pt x="0" y="662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6" t="0" r="-25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97245" y="2632988"/>
            <a:ext cx="4753471" cy="6625312"/>
          </a:xfrm>
          <a:custGeom>
            <a:avLst/>
            <a:gdLst/>
            <a:ahLst/>
            <a:cxnLst/>
            <a:rect r="r" b="b" t="t" l="l"/>
            <a:pathLst>
              <a:path h="6625312" w="4753471">
                <a:moveTo>
                  <a:pt x="0" y="0"/>
                </a:moveTo>
                <a:lnTo>
                  <a:pt x="4753471" y="0"/>
                </a:lnTo>
                <a:lnTo>
                  <a:pt x="4753471" y="6625312"/>
                </a:lnTo>
                <a:lnTo>
                  <a:pt x="0" y="662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89" r="-23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7391" y="2632988"/>
            <a:ext cx="4645662" cy="3647693"/>
          </a:xfrm>
          <a:custGeom>
            <a:avLst/>
            <a:gdLst/>
            <a:ahLst/>
            <a:cxnLst/>
            <a:rect r="r" b="b" t="t" l="l"/>
            <a:pathLst>
              <a:path h="3647693" w="4645662">
                <a:moveTo>
                  <a:pt x="0" y="0"/>
                </a:moveTo>
                <a:lnTo>
                  <a:pt x="4645662" y="0"/>
                </a:lnTo>
                <a:lnTo>
                  <a:pt x="4645662" y="3647694"/>
                </a:lnTo>
                <a:lnTo>
                  <a:pt x="0" y="3647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1" t="-19634" r="-228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1025" y="431336"/>
            <a:ext cx="6732611" cy="59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4073">
                <a:solidFill>
                  <a:srgbClr val="D9B957"/>
                </a:solidFill>
                <a:latin typeface="The Youngest Serif"/>
              </a:rPr>
              <a:t>b) Without window functions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691" y="6994814"/>
            <a:ext cx="3121197" cy="64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4288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7900.0000" end="3358.5330"/>
                </p14:media>
              </p:ext>
            </p:extLst>
          </p:nvPr>
        </p:nvPicPr>
        <p:blipFill>
          <a:blip r:embed="rId4"/>
          <a:srcRect l="20910" t="40004" r="46170" b="0"/>
          <a:stretch>
            <a:fillRect/>
          </a:stretch>
        </p:blipFill>
        <p:spPr>
          <a:xfrm flipH="false" flipV="false" rot="0">
            <a:off x="8084071" y="3238030"/>
            <a:ext cx="7099159" cy="687342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69541" y="2014828"/>
            <a:ext cx="16199267" cy="842201"/>
          </a:xfrm>
          <a:custGeom>
            <a:avLst/>
            <a:gdLst/>
            <a:ahLst/>
            <a:cxnLst/>
            <a:rect r="r" b="b" t="t" l="l"/>
            <a:pathLst>
              <a:path h="842201" w="16199267">
                <a:moveTo>
                  <a:pt x="0" y="0"/>
                </a:moveTo>
                <a:lnTo>
                  <a:pt x="16199267" y="0"/>
                </a:lnTo>
                <a:lnTo>
                  <a:pt x="16199267" y="842202"/>
                </a:lnTo>
                <a:lnTo>
                  <a:pt x="0" y="842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96" r="0" b="-4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025" y="504902"/>
            <a:ext cx="15743485" cy="113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22"/>
              </a:lnSpc>
            </a:pPr>
            <a:r>
              <a:rPr lang="en-US" sz="3618">
                <a:solidFill>
                  <a:srgbClr val="7ED957"/>
                </a:solidFill>
                <a:latin typeface="The Youngest Serif"/>
              </a:rPr>
              <a:t>Find the cumulative sum of stages crossed over `start_datetime` for each `P_ID`, </a:t>
            </a:r>
            <a:r>
              <a:rPr lang="en-US" sz="3618">
                <a:solidFill>
                  <a:srgbClr val="7ED957"/>
                </a:solidFill>
                <a:latin typeface="The Youngest Serif"/>
              </a:rPr>
              <a:t>excluding the most recent `start_datetime`.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025" y="7513879"/>
            <a:ext cx="3818930" cy="75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20"/>
              </a:lnSpc>
              <a:spcBef>
                <a:spcPct val="0"/>
              </a:spcBef>
            </a:pPr>
            <a:r>
              <a:rPr lang="en-US" sz="5061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0075" y="1948399"/>
            <a:ext cx="16678275" cy="812483"/>
          </a:xfrm>
          <a:custGeom>
            <a:avLst/>
            <a:gdLst/>
            <a:ahLst/>
            <a:cxnLst/>
            <a:rect r="r" b="b" t="t" l="l"/>
            <a:pathLst>
              <a:path h="812483" w="16678275">
                <a:moveTo>
                  <a:pt x="0" y="0"/>
                </a:moveTo>
                <a:lnTo>
                  <a:pt x="16678275" y="0"/>
                </a:lnTo>
                <a:lnTo>
                  <a:pt x="16678275" y="812483"/>
                </a:lnTo>
                <a:lnTo>
                  <a:pt x="0" y="812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9" r="0" b="-7252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14560.0000" end="2219.0000"/>
                </p14:media>
              </p:ext>
            </p:extLst>
          </p:nvPr>
        </p:nvPicPr>
        <p:blipFill>
          <a:blip r:embed="rId5"/>
          <a:srcRect l="6373" t="33844" r="60446" b="0"/>
          <a:stretch>
            <a:fillRect/>
          </a:stretch>
        </p:blipFill>
        <p:spPr>
          <a:xfrm flipH="false" flipV="false" rot="0">
            <a:off x="7441098" y="2979957"/>
            <a:ext cx="6613767" cy="70055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1025" y="934085"/>
            <a:ext cx="15743485" cy="57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47"/>
              </a:lnSpc>
            </a:pPr>
            <a:r>
              <a:rPr lang="en-US" sz="3718">
                <a:solidFill>
                  <a:srgbClr val="D9B957"/>
                </a:solidFill>
                <a:latin typeface="The Youngest Serif"/>
              </a:rPr>
              <a:t>Excluding the most recent `start_datetime`:-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025" y="7513879"/>
            <a:ext cx="3818930" cy="75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20"/>
              </a:lnSpc>
              <a:spcBef>
                <a:spcPct val="0"/>
              </a:spcBef>
            </a:pPr>
            <a:r>
              <a:rPr lang="en-US" sz="5061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025" y="2206195"/>
            <a:ext cx="9352387" cy="2346254"/>
          </a:xfrm>
          <a:custGeom>
            <a:avLst/>
            <a:gdLst/>
            <a:ahLst/>
            <a:cxnLst/>
            <a:rect r="r" b="b" t="t" l="l"/>
            <a:pathLst>
              <a:path h="2346254" w="9352387">
                <a:moveTo>
                  <a:pt x="0" y="0"/>
                </a:moveTo>
                <a:lnTo>
                  <a:pt x="9352387" y="0"/>
                </a:lnTo>
                <a:lnTo>
                  <a:pt x="9352387" y="2346254"/>
                </a:lnTo>
                <a:lnTo>
                  <a:pt x="0" y="2346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33" r="0" b="-25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2466" y="6371489"/>
            <a:ext cx="9925206" cy="3032719"/>
          </a:xfrm>
          <a:custGeom>
            <a:avLst/>
            <a:gdLst/>
            <a:ahLst/>
            <a:cxnLst/>
            <a:rect r="r" b="b" t="t" l="l"/>
            <a:pathLst>
              <a:path h="3032719" w="9925206">
                <a:moveTo>
                  <a:pt x="0" y="0"/>
                </a:moveTo>
                <a:lnTo>
                  <a:pt x="9925205" y="0"/>
                </a:lnTo>
                <a:lnTo>
                  <a:pt x="9925205" y="3032719"/>
                </a:lnTo>
                <a:lnTo>
                  <a:pt x="0" y="3032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22" r="-2672" b="-1749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025" y="385512"/>
            <a:ext cx="15743485" cy="125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22"/>
              </a:lnSpc>
            </a:pPr>
            <a:r>
              <a:rPr lang="en-US" sz="4018">
                <a:solidFill>
                  <a:srgbClr val="7ED957"/>
                </a:solidFill>
                <a:latin typeface="The Youngest Serif"/>
              </a:rPr>
              <a:t>Extract the top 3 highest sums of scores for each `Dev_ID` and the corresponding `P_ID`.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025" y="7523404"/>
            <a:ext cx="4349480" cy="85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29"/>
              </a:lnSpc>
              <a:spcBef>
                <a:spcPct val="0"/>
              </a:spcBef>
            </a:pPr>
            <a:r>
              <a:rPr lang="en-US" sz="5764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744" y="1989238"/>
            <a:ext cx="7821522" cy="4139147"/>
          </a:xfrm>
          <a:custGeom>
            <a:avLst/>
            <a:gdLst/>
            <a:ahLst/>
            <a:cxnLst/>
            <a:rect r="r" b="b" t="t" l="l"/>
            <a:pathLst>
              <a:path h="4139147" w="7821522">
                <a:moveTo>
                  <a:pt x="0" y="0"/>
                </a:moveTo>
                <a:lnTo>
                  <a:pt x="7821522" y="0"/>
                </a:lnTo>
                <a:lnTo>
                  <a:pt x="7821522" y="4139147"/>
                </a:lnTo>
                <a:lnTo>
                  <a:pt x="0" y="4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8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43271" y="4058811"/>
            <a:ext cx="7116029" cy="5906016"/>
          </a:xfrm>
          <a:custGeom>
            <a:avLst/>
            <a:gdLst/>
            <a:ahLst/>
            <a:cxnLst/>
            <a:rect r="r" b="b" t="t" l="l"/>
            <a:pathLst>
              <a:path h="5906016" w="7116029">
                <a:moveTo>
                  <a:pt x="0" y="0"/>
                </a:moveTo>
                <a:lnTo>
                  <a:pt x="7116029" y="0"/>
                </a:lnTo>
                <a:lnTo>
                  <a:pt x="7116029" y="5906017"/>
                </a:lnTo>
                <a:lnTo>
                  <a:pt x="0" y="5906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025" y="495300"/>
            <a:ext cx="15743485" cy="125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22"/>
              </a:lnSpc>
            </a:pPr>
            <a:r>
              <a:rPr lang="en-US" sz="4018">
                <a:solidFill>
                  <a:srgbClr val="7ED957"/>
                </a:solidFill>
                <a:latin typeface="The Youngest Serif"/>
              </a:rPr>
              <a:t>Find players who scored more than 50% of the average score, scored by the sum of </a:t>
            </a:r>
            <a:r>
              <a:rPr lang="en-US" sz="4018">
                <a:solidFill>
                  <a:srgbClr val="7ED957"/>
                </a:solidFill>
                <a:latin typeface="The Youngest Serif"/>
              </a:rPr>
              <a:t>scores for each `P_ID`.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025" y="7523404"/>
            <a:ext cx="4349480" cy="85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29"/>
              </a:lnSpc>
              <a:spcBef>
                <a:spcPct val="0"/>
              </a:spcBef>
            </a:pPr>
            <a:r>
              <a:rPr lang="en-US" sz="5764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025" y="2180818"/>
            <a:ext cx="13966329" cy="5323536"/>
          </a:xfrm>
          <a:custGeom>
            <a:avLst/>
            <a:gdLst/>
            <a:ahLst/>
            <a:cxnLst/>
            <a:rect r="r" b="b" t="t" l="l"/>
            <a:pathLst>
              <a:path h="5323536" w="13966329">
                <a:moveTo>
                  <a:pt x="0" y="0"/>
                </a:moveTo>
                <a:lnTo>
                  <a:pt x="13966329" y="0"/>
                </a:lnTo>
                <a:lnTo>
                  <a:pt x="13966329" y="5323536"/>
                </a:lnTo>
                <a:lnTo>
                  <a:pt x="0" y="5323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4097" y="6654516"/>
            <a:ext cx="10320412" cy="3446763"/>
          </a:xfrm>
          <a:custGeom>
            <a:avLst/>
            <a:gdLst/>
            <a:ahLst/>
            <a:cxnLst/>
            <a:rect r="r" b="b" t="t" l="l"/>
            <a:pathLst>
              <a:path h="3446763" w="10320412">
                <a:moveTo>
                  <a:pt x="0" y="0"/>
                </a:moveTo>
                <a:lnTo>
                  <a:pt x="10320413" y="0"/>
                </a:lnTo>
                <a:lnTo>
                  <a:pt x="10320413" y="3446763"/>
                </a:lnTo>
                <a:lnTo>
                  <a:pt x="0" y="344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2" t="-16161" r="-3598" b="-92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025" y="210878"/>
            <a:ext cx="15743485" cy="173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47"/>
              </a:lnSpc>
            </a:pPr>
            <a:r>
              <a:rPr lang="en-US" sz="3718">
                <a:solidFill>
                  <a:srgbClr val="7ED957"/>
                </a:solidFill>
                <a:latin typeface="The Youngest Serif"/>
              </a:rPr>
              <a:t>Create a stored procedure to find the top `n` `headshots_count` based on each `Dev_ID` </a:t>
            </a:r>
            <a:r>
              <a:rPr lang="en-US" sz="3718">
                <a:solidFill>
                  <a:srgbClr val="7ED957"/>
                </a:solidFill>
                <a:latin typeface="The Youngest Serif"/>
              </a:rPr>
              <a:t>and rank them in increasing order using `Row_Number`. Display the difficulty as well.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025" y="7523404"/>
            <a:ext cx="4349480" cy="85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29"/>
              </a:lnSpc>
              <a:spcBef>
                <a:spcPct val="0"/>
              </a:spcBef>
            </a:pPr>
            <a:r>
              <a:rPr lang="en-US" sz="5764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9799" y="2551703"/>
            <a:ext cx="10598425" cy="2380004"/>
          </a:xfrm>
          <a:custGeom>
            <a:avLst/>
            <a:gdLst/>
            <a:ahLst/>
            <a:cxnLst/>
            <a:rect r="r" b="b" t="t" l="l"/>
            <a:pathLst>
              <a:path h="2380004" w="10598425">
                <a:moveTo>
                  <a:pt x="0" y="0"/>
                </a:moveTo>
                <a:lnTo>
                  <a:pt x="10598425" y="0"/>
                </a:lnTo>
                <a:lnTo>
                  <a:pt x="10598425" y="2380005"/>
                </a:lnTo>
                <a:lnTo>
                  <a:pt x="0" y="2380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1" r="-2114" b="-7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0244" y="5748421"/>
            <a:ext cx="9867724" cy="3300329"/>
          </a:xfrm>
          <a:custGeom>
            <a:avLst/>
            <a:gdLst/>
            <a:ahLst/>
            <a:cxnLst/>
            <a:rect r="r" b="b" t="t" l="l"/>
            <a:pathLst>
              <a:path h="3300329" w="9867724">
                <a:moveTo>
                  <a:pt x="0" y="0"/>
                </a:moveTo>
                <a:lnTo>
                  <a:pt x="9867724" y="0"/>
                </a:lnTo>
                <a:lnTo>
                  <a:pt x="9867724" y="3300329"/>
                </a:lnTo>
                <a:lnTo>
                  <a:pt x="0" y="3300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53" r="-1135" b="-108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4319"/>
            <a:ext cx="15490132" cy="160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14"/>
              </a:lnSpc>
            </a:pPr>
            <a:r>
              <a:rPr lang="en-US" sz="5051">
                <a:solidFill>
                  <a:srgbClr val="7ED957"/>
                </a:solidFill>
                <a:latin typeface="The Youngest Serif"/>
              </a:rPr>
              <a:t>Find `Level1_code` wise average `Kill_Count`where `lives_earned` is 2, and at least 3 </a:t>
            </a:r>
            <a:r>
              <a:rPr lang="en-US" sz="5051">
                <a:solidFill>
                  <a:srgbClr val="7ED957"/>
                </a:solidFill>
                <a:latin typeface="The Youngest Serif"/>
              </a:rPr>
              <a:t>stages are crossed.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674" y="2490304"/>
            <a:ext cx="11233789" cy="2163631"/>
          </a:xfrm>
          <a:custGeom>
            <a:avLst/>
            <a:gdLst/>
            <a:ahLst/>
            <a:cxnLst/>
            <a:rect r="r" b="b" t="t" l="l"/>
            <a:pathLst>
              <a:path h="2163631" w="11233789">
                <a:moveTo>
                  <a:pt x="0" y="0"/>
                </a:moveTo>
                <a:lnTo>
                  <a:pt x="11233789" y="0"/>
                </a:lnTo>
                <a:lnTo>
                  <a:pt x="11233789" y="2163631"/>
                </a:lnTo>
                <a:lnTo>
                  <a:pt x="0" y="216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7" r="0" b="-6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0569" y="6175727"/>
            <a:ext cx="9741849" cy="3285234"/>
          </a:xfrm>
          <a:custGeom>
            <a:avLst/>
            <a:gdLst/>
            <a:ahLst/>
            <a:cxnLst/>
            <a:rect r="r" b="b" t="t" l="l"/>
            <a:pathLst>
              <a:path h="3285234" w="9741849">
                <a:moveTo>
                  <a:pt x="0" y="0"/>
                </a:moveTo>
                <a:lnTo>
                  <a:pt x="9741849" y="0"/>
                </a:lnTo>
                <a:lnTo>
                  <a:pt x="9741849" y="3285234"/>
                </a:lnTo>
                <a:lnTo>
                  <a:pt x="0" y="3285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0" t="-2728" r="-1610" b="-34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975" y="298578"/>
            <a:ext cx="15116243" cy="173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95"/>
              </a:lnSpc>
            </a:pPr>
            <a:r>
              <a:rPr lang="en-US" sz="3676">
                <a:solidFill>
                  <a:srgbClr val="7ED957"/>
                </a:solidFill>
                <a:latin typeface="The Youngest Serif"/>
              </a:rPr>
              <a:t>Find the total number of stages crossed at each difficulty level for Level 2 with players </a:t>
            </a:r>
            <a:r>
              <a:rPr lang="en-US" sz="3676">
                <a:solidFill>
                  <a:srgbClr val="7ED957"/>
                </a:solidFill>
                <a:latin typeface="The Youngest Serif"/>
              </a:rPr>
              <a:t>using `zm_series` devices. Arrange the result in decreasing order of the total number of stages crossed.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6688" y="2188801"/>
            <a:ext cx="11371053" cy="1648880"/>
          </a:xfrm>
          <a:custGeom>
            <a:avLst/>
            <a:gdLst/>
            <a:ahLst/>
            <a:cxnLst/>
            <a:rect r="r" b="b" t="t" l="l"/>
            <a:pathLst>
              <a:path h="1648880" w="11371053">
                <a:moveTo>
                  <a:pt x="0" y="0"/>
                </a:moveTo>
                <a:lnTo>
                  <a:pt x="11371053" y="0"/>
                </a:lnTo>
                <a:lnTo>
                  <a:pt x="11371053" y="1648880"/>
                </a:lnTo>
                <a:lnTo>
                  <a:pt x="0" y="164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6028" y="4104381"/>
            <a:ext cx="3944358" cy="5729821"/>
          </a:xfrm>
          <a:custGeom>
            <a:avLst/>
            <a:gdLst/>
            <a:ahLst/>
            <a:cxnLst/>
            <a:rect r="r" b="b" t="t" l="l"/>
            <a:pathLst>
              <a:path h="5729821" w="3944358">
                <a:moveTo>
                  <a:pt x="0" y="0"/>
                </a:moveTo>
                <a:lnTo>
                  <a:pt x="3944358" y="0"/>
                </a:lnTo>
                <a:lnTo>
                  <a:pt x="394435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975" y="712996"/>
            <a:ext cx="15550953" cy="120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7"/>
              </a:lnSpc>
            </a:pPr>
            <a:r>
              <a:rPr lang="en-US" sz="3781">
                <a:solidFill>
                  <a:srgbClr val="7ED957"/>
                </a:solidFill>
                <a:latin typeface="The Youngest Serif"/>
              </a:rPr>
              <a:t>Extract `P_ID` and the total number of unique dates for those players who have played </a:t>
            </a:r>
            <a:r>
              <a:rPr lang="en-US" sz="3781">
                <a:solidFill>
                  <a:srgbClr val="7ED957"/>
                </a:solidFill>
                <a:latin typeface="The Youngest Serif"/>
              </a:rPr>
              <a:t>games on multiple days.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9646" y="2231471"/>
            <a:ext cx="8365368" cy="2745117"/>
          </a:xfrm>
          <a:custGeom>
            <a:avLst/>
            <a:gdLst/>
            <a:ahLst/>
            <a:cxnLst/>
            <a:rect r="r" b="b" t="t" l="l"/>
            <a:pathLst>
              <a:path h="2745117" w="8365368">
                <a:moveTo>
                  <a:pt x="0" y="0"/>
                </a:moveTo>
                <a:lnTo>
                  <a:pt x="8365368" y="0"/>
                </a:lnTo>
                <a:lnTo>
                  <a:pt x="8365368" y="2745118"/>
                </a:lnTo>
                <a:lnTo>
                  <a:pt x="0" y="2745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1" r="0" b="-5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3969" y="4199766"/>
            <a:ext cx="6266864" cy="5411922"/>
          </a:xfrm>
          <a:custGeom>
            <a:avLst/>
            <a:gdLst/>
            <a:ahLst/>
            <a:cxnLst/>
            <a:rect r="r" b="b" t="t" l="l"/>
            <a:pathLst>
              <a:path h="5411922" w="6266864">
                <a:moveTo>
                  <a:pt x="0" y="0"/>
                </a:moveTo>
                <a:lnTo>
                  <a:pt x="6266864" y="0"/>
                </a:lnTo>
                <a:lnTo>
                  <a:pt x="6266864" y="5411922"/>
                </a:lnTo>
                <a:lnTo>
                  <a:pt x="0" y="541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7" t="0" r="-1640" b="-41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975" y="712996"/>
            <a:ext cx="15550953" cy="120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7"/>
              </a:lnSpc>
            </a:pPr>
            <a:r>
              <a:rPr lang="en-US" sz="3781">
                <a:solidFill>
                  <a:srgbClr val="7ED957"/>
                </a:solidFill>
                <a:latin typeface="The Youngest Serif"/>
              </a:rPr>
              <a:t>Find `P_ID` and levelwise sum of `kill_counts` where `kill_count` is greater than the </a:t>
            </a:r>
            <a:r>
              <a:rPr lang="en-US" sz="3781">
                <a:solidFill>
                  <a:srgbClr val="7ED957"/>
                </a:solidFill>
                <a:latin typeface="The Youngest Serif"/>
              </a:rPr>
              <a:t>average kill count for Medium difficulty.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69257" y="5588699"/>
            <a:ext cx="9218487" cy="4291202"/>
          </a:xfrm>
          <a:custGeom>
            <a:avLst/>
            <a:gdLst/>
            <a:ahLst/>
            <a:cxnLst/>
            <a:rect r="r" b="b" t="t" l="l"/>
            <a:pathLst>
              <a:path h="4291202" w="9218487">
                <a:moveTo>
                  <a:pt x="0" y="0"/>
                </a:moveTo>
                <a:lnTo>
                  <a:pt x="9218487" y="0"/>
                </a:lnTo>
                <a:lnTo>
                  <a:pt x="9218487" y="4291202"/>
                </a:lnTo>
                <a:lnTo>
                  <a:pt x="0" y="429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3" r="-3257" b="-46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1419" y="2257179"/>
            <a:ext cx="11637082" cy="2265233"/>
          </a:xfrm>
          <a:custGeom>
            <a:avLst/>
            <a:gdLst/>
            <a:ahLst/>
            <a:cxnLst/>
            <a:rect r="r" b="b" t="t" l="l"/>
            <a:pathLst>
              <a:path h="2265233" w="11637082">
                <a:moveTo>
                  <a:pt x="0" y="0"/>
                </a:moveTo>
                <a:lnTo>
                  <a:pt x="11637081" y="0"/>
                </a:lnTo>
                <a:lnTo>
                  <a:pt x="11637081" y="2265233"/>
                </a:lnTo>
                <a:lnTo>
                  <a:pt x="0" y="2265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975" y="666641"/>
            <a:ext cx="15550953" cy="125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77"/>
              </a:lnSpc>
            </a:pPr>
            <a:r>
              <a:rPr lang="en-US" sz="3981">
                <a:solidFill>
                  <a:srgbClr val="7ED957"/>
                </a:solidFill>
                <a:latin typeface="The Youngest Serif"/>
              </a:rPr>
              <a:t>Find `Level` and its corresponding `Level_code`wise sum of lives earned, excluding Level </a:t>
            </a:r>
            <a:r>
              <a:rPr lang="en-US" sz="3981">
                <a:solidFill>
                  <a:srgbClr val="7ED957"/>
                </a:solidFill>
                <a:latin typeface="The Youngest Serif"/>
              </a:rPr>
              <a:t>0. Arrange in ascending order of level.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975" y="2124349"/>
            <a:ext cx="9931809" cy="2485926"/>
          </a:xfrm>
          <a:custGeom>
            <a:avLst/>
            <a:gdLst/>
            <a:ahLst/>
            <a:cxnLst/>
            <a:rect r="r" b="b" t="t" l="l"/>
            <a:pathLst>
              <a:path h="2485926" w="9931809">
                <a:moveTo>
                  <a:pt x="0" y="0"/>
                </a:moveTo>
                <a:lnTo>
                  <a:pt x="9931809" y="0"/>
                </a:lnTo>
                <a:lnTo>
                  <a:pt x="9931809" y="2485926"/>
                </a:lnTo>
                <a:lnTo>
                  <a:pt x="0" y="2485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2501" y="2151483"/>
            <a:ext cx="4277919" cy="5630442"/>
          </a:xfrm>
          <a:custGeom>
            <a:avLst/>
            <a:gdLst/>
            <a:ahLst/>
            <a:cxnLst/>
            <a:rect r="r" b="b" t="t" l="l"/>
            <a:pathLst>
              <a:path h="5630442" w="4277919">
                <a:moveTo>
                  <a:pt x="0" y="0"/>
                </a:moveTo>
                <a:lnTo>
                  <a:pt x="4277920" y="0"/>
                </a:lnTo>
                <a:lnTo>
                  <a:pt x="4277920" y="5630442"/>
                </a:lnTo>
                <a:lnTo>
                  <a:pt x="0" y="5630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0" t="-761" r="-2738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72501" y="7772400"/>
            <a:ext cx="4277919" cy="2462250"/>
          </a:xfrm>
          <a:custGeom>
            <a:avLst/>
            <a:gdLst/>
            <a:ahLst/>
            <a:cxnLst/>
            <a:rect r="r" b="b" t="t" l="l"/>
            <a:pathLst>
              <a:path h="2462250" w="4277919">
                <a:moveTo>
                  <a:pt x="0" y="0"/>
                </a:moveTo>
                <a:lnTo>
                  <a:pt x="4277920" y="0"/>
                </a:lnTo>
                <a:lnTo>
                  <a:pt x="4277920" y="2462250"/>
                </a:lnTo>
                <a:lnTo>
                  <a:pt x="0" y="2462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7" t="-18945" r="-1227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3975" y="694581"/>
            <a:ext cx="15550953" cy="122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52"/>
              </a:lnSpc>
            </a:pPr>
            <a:r>
              <a:rPr lang="en-US" sz="3881">
                <a:solidFill>
                  <a:srgbClr val="7ED957"/>
                </a:solidFill>
                <a:latin typeface="The Youngest Serif"/>
              </a:rPr>
              <a:t>Find the top 3 scores based on each `Dev_ID` and rank them in increasing order using </a:t>
            </a:r>
            <a:r>
              <a:rPr lang="en-US" sz="3881">
                <a:solidFill>
                  <a:srgbClr val="7ED957"/>
                </a:solidFill>
                <a:latin typeface="The Youngest Serif"/>
              </a:rPr>
              <a:t>`Row_Number`. Display the difficulty as well.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975" y="2394466"/>
            <a:ext cx="9738320" cy="2452351"/>
          </a:xfrm>
          <a:custGeom>
            <a:avLst/>
            <a:gdLst/>
            <a:ahLst/>
            <a:cxnLst/>
            <a:rect r="r" b="b" t="t" l="l"/>
            <a:pathLst>
              <a:path h="2452351" w="9738320">
                <a:moveTo>
                  <a:pt x="0" y="0"/>
                </a:moveTo>
                <a:lnTo>
                  <a:pt x="9738320" y="0"/>
                </a:lnTo>
                <a:lnTo>
                  <a:pt x="9738320" y="2452350"/>
                </a:lnTo>
                <a:lnTo>
                  <a:pt x="0" y="245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7139" y="3954637"/>
            <a:ext cx="6315322" cy="6008251"/>
          </a:xfrm>
          <a:custGeom>
            <a:avLst/>
            <a:gdLst/>
            <a:ahLst/>
            <a:cxnLst/>
            <a:rect r="r" b="b" t="t" l="l"/>
            <a:pathLst>
              <a:path h="6008251" w="6315322">
                <a:moveTo>
                  <a:pt x="0" y="0"/>
                </a:moveTo>
                <a:lnTo>
                  <a:pt x="6315322" y="0"/>
                </a:lnTo>
                <a:lnTo>
                  <a:pt x="6315322" y="6008251"/>
                </a:lnTo>
                <a:lnTo>
                  <a:pt x="0" y="6008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0" t="0" r="-1260" b="-8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975" y="404042"/>
            <a:ext cx="12495886" cy="183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52"/>
              </a:lnSpc>
            </a:pPr>
            <a:r>
              <a:rPr lang="en-US" sz="3881">
                <a:solidFill>
                  <a:srgbClr val="7ED957"/>
                </a:solidFill>
                <a:latin typeface="The Youngest Serif"/>
              </a:rPr>
              <a:t>Find the top 5 scores based on each difficulty level and rank them in increasing order </a:t>
            </a:r>
            <a:r>
              <a:rPr lang="en-US" sz="3881">
                <a:solidFill>
                  <a:srgbClr val="7ED957"/>
                </a:solidFill>
                <a:latin typeface="The Youngest Serif"/>
              </a:rPr>
              <a:t>using `Rank`. Display `Dev_ID` as well.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E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162">
            <a:off x="13358777" y="-6571665"/>
            <a:ext cx="13659793" cy="10356607"/>
          </a:xfrm>
          <a:custGeom>
            <a:avLst/>
            <a:gdLst/>
            <a:ahLst/>
            <a:cxnLst/>
            <a:rect r="r" b="b" t="t" l="l"/>
            <a:pathLst>
              <a:path h="10356607" w="13659793">
                <a:moveTo>
                  <a:pt x="0" y="0"/>
                </a:moveTo>
                <a:lnTo>
                  <a:pt x="13659794" y="0"/>
                </a:lnTo>
                <a:lnTo>
                  <a:pt x="13659794" y="10356607"/>
                </a:lnTo>
                <a:lnTo>
                  <a:pt x="0" y="1035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8534" y="2533883"/>
            <a:ext cx="6248574" cy="7487457"/>
          </a:xfrm>
          <a:custGeom>
            <a:avLst/>
            <a:gdLst/>
            <a:ahLst/>
            <a:cxnLst/>
            <a:rect r="r" b="b" t="t" l="l"/>
            <a:pathLst>
              <a:path h="7487457" w="6248574">
                <a:moveTo>
                  <a:pt x="0" y="0"/>
                </a:moveTo>
                <a:lnTo>
                  <a:pt x="6248574" y="0"/>
                </a:lnTo>
                <a:lnTo>
                  <a:pt x="6248574" y="7487457"/>
                </a:lnTo>
                <a:lnTo>
                  <a:pt x="0" y="748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71" r="-8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667" y="2137523"/>
            <a:ext cx="11313983" cy="1955194"/>
          </a:xfrm>
          <a:custGeom>
            <a:avLst/>
            <a:gdLst/>
            <a:ahLst/>
            <a:cxnLst/>
            <a:rect r="r" b="b" t="t" l="l"/>
            <a:pathLst>
              <a:path h="1955194" w="11313983">
                <a:moveTo>
                  <a:pt x="0" y="0"/>
                </a:moveTo>
                <a:lnTo>
                  <a:pt x="11313983" y="0"/>
                </a:lnTo>
                <a:lnTo>
                  <a:pt x="11313983" y="1955194"/>
                </a:lnTo>
                <a:lnTo>
                  <a:pt x="0" y="195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31" r="0" b="-263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4850" y="346604"/>
            <a:ext cx="14037655" cy="158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86"/>
              </a:lnSpc>
            </a:pPr>
            <a:r>
              <a:rPr lang="en-US" sz="3349">
                <a:solidFill>
                  <a:srgbClr val="7ED957"/>
                </a:solidFill>
                <a:latin typeface="The Youngest Serif"/>
              </a:rPr>
              <a:t>Find the device ID that is first logged in (based on `start_datetime`) for each player </a:t>
            </a:r>
            <a:r>
              <a:rPr lang="en-US" sz="3349">
                <a:solidFill>
                  <a:srgbClr val="7ED957"/>
                </a:solidFill>
                <a:latin typeface="The Youngest Serif"/>
              </a:rPr>
              <a:t>(`P_ID`). Output should contain player ID, device ID, and first login datetime.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975" y="7858125"/>
            <a:ext cx="4196653" cy="8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6035">
                <a:solidFill>
                  <a:srgbClr val="7ED957"/>
                </a:solidFill>
                <a:latin typeface="The Youngest Serif"/>
              </a:rPr>
              <a:t>Result ==&gt;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DAGDDO4bk0U</dc:identifier>
  <dcterms:modified xsi:type="dcterms:W3CDTF">2011-08-01T06:04:30Z</dcterms:modified>
  <cp:revision>1</cp:revision>
  <dc:title>Game Analysis Using SQL</dc:title>
</cp:coreProperties>
</file>